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295" r:id="rId4"/>
    <p:sldId id="259" r:id="rId5"/>
    <p:sldId id="296" r:id="rId6"/>
    <p:sldId id="297" r:id="rId7"/>
    <p:sldId id="283" r:id="rId8"/>
    <p:sldId id="267" r:id="rId9"/>
    <p:sldId id="265" r:id="rId10"/>
    <p:sldId id="288" r:id="rId11"/>
    <p:sldId id="266" r:id="rId12"/>
    <p:sldId id="286" r:id="rId13"/>
    <p:sldId id="284" r:id="rId14"/>
    <p:sldId id="285" r:id="rId15"/>
    <p:sldId id="293" r:id="rId16"/>
    <p:sldId id="298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33"/>
    <a:srgbClr val="FF6699"/>
    <a:srgbClr val="E1844B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65" autoAdjust="0"/>
    <p:restoredTop sz="94660"/>
  </p:normalViewPr>
  <p:slideViewPr>
    <p:cSldViewPr snapToGrid="0">
      <p:cViewPr varScale="1">
        <p:scale>
          <a:sx n="73" d="100"/>
          <a:sy n="73" d="100"/>
        </p:scale>
        <p:origin x="7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AD1F9-5E93-49CA-8539-EFC25FEE0374}" type="datetimeFigureOut">
              <a:rPr lang="nl-NL" smtClean="0"/>
              <a:t>8-1-2018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31F66-B985-4FDD-AD53-E97C19ED9B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4132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AD1F9-5E93-49CA-8539-EFC25FEE0374}" type="datetimeFigureOut">
              <a:rPr lang="nl-NL" smtClean="0"/>
              <a:t>8-1-2018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31F66-B985-4FDD-AD53-E97C19ED9B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965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AD1F9-5E93-49CA-8539-EFC25FEE0374}" type="datetimeFigureOut">
              <a:rPr lang="nl-NL" smtClean="0"/>
              <a:t>8-1-2018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31F66-B985-4FDD-AD53-E97C19ED9B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5469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AD1F9-5E93-49CA-8539-EFC25FEE0374}" type="datetimeFigureOut">
              <a:rPr lang="nl-NL" smtClean="0"/>
              <a:t>8-1-2018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31F66-B985-4FDD-AD53-E97C19ED9B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7534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AD1F9-5E93-49CA-8539-EFC25FEE0374}" type="datetimeFigureOut">
              <a:rPr lang="nl-NL" smtClean="0"/>
              <a:t>8-1-2018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31F66-B985-4FDD-AD53-E97C19ED9B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5615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AD1F9-5E93-49CA-8539-EFC25FEE0374}" type="datetimeFigureOut">
              <a:rPr lang="nl-NL" smtClean="0"/>
              <a:t>8-1-2018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31F66-B985-4FDD-AD53-E97C19ED9B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9286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AD1F9-5E93-49CA-8539-EFC25FEE0374}" type="datetimeFigureOut">
              <a:rPr lang="nl-NL" smtClean="0"/>
              <a:t>8-1-2018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31F66-B985-4FDD-AD53-E97C19ED9B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1583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AD1F9-5E93-49CA-8539-EFC25FEE0374}" type="datetimeFigureOut">
              <a:rPr lang="nl-NL" smtClean="0"/>
              <a:t>8-1-2018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31F66-B985-4FDD-AD53-E97C19ED9B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3808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AD1F9-5E93-49CA-8539-EFC25FEE0374}" type="datetimeFigureOut">
              <a:rPr lang="nl-NL" smtClean="0"/>
              <a:t>8-1-2018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31F66-B985-4FDD-AD53-E97C19ED9B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007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AD1F9-5E93-49CA-8539-EFC25FEE0374}" type="datetimeFigureOut">
              <a:rPr lang="nl-NL" smtClean="0"/>
              <a:t>8-1-2018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31F66-B985-4FDD-AD53-E97C19ED9B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9069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AD1F9-5E93-49CA-8539-EFC25FEE0374}" type="datetimeFigureOut">
              <a:rPr lang="nl-NL" smtClean="0"/>
              <a:t>8-1-2018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31F66-B985-4FDD-AD53-E97C19ED9B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9028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AD1F9-5E93-49CA-8539-EFC25FEE0374}" type="datetimeFigureOut">
              <a:rPr lang="nl-NL" smtClean="0"/>
              <a:t>8-1-2018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31F66-B985-4FDD-AD53-E97C19ED9B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4022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23kamerplanten.com/verzorging-tips/licht-behoefte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schooltv.nl/video/fotosynthese-hoe-een-plant-glucose-en-zuurstof-maakt/#q=fotosynthes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86212" y="1108392"/>
            <a:ext cx="7424737" cy="2266950"/>
          </a:xfrm>
        </p:spPr>
        <p:txBody>
          <a:bodyPr>
            <a:noAutofit/>
          </a:bodyPr>
          <a:lstStyle/>
          <a:p>
            <a:r>
              <a:rPr lang="nl-NL" sz="88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Groeifactoren</a:t>
            </a:r>
            <a:endParaRPr lang="nl-NL" sz="88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331" y="930954"/>
            <a:ext cx="3027881" cy="488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51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74904" y="546274"/>
            <a:ext cx="11056311" cy="9279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3600" dirty="0" smtClean="0"/>
              <a:t>Het meten van de hoeveelheid licht met een </a:t>
            </a:r>
            <a:r>
              <a:rPr lang="nl-NL" sz="3600" b="1" u="sng" dirty="0" err="1" smtClean="0"/>
              <a:t>LUX-meter</a:t>
            </a:r>
            <a:endParaRPr lang="nl-NL" sz="3600" b="1" u="sng" dirty="0"/>
          </a:p>
        </p:txBody>
      </p:sp>
      <p:pic>
        <p:nvPicPr>
          <p:cNvPr id="5122" name="Picture 2" descr="Gerelateerde afbeel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151" y="1471730"/>
            <a:ext cx="5048020" cy="504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fbeeldingsresultaat voor lux me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875" y="1474238"/>
            <a:ext cx="3765306" cy="504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3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9163" y="74645"/>
            <a:ext cx="10635343" cy="1492898"/>
          </a:xfrm>
        </p:spPr>
        <p:txBody>
          <a:bodyPr>
            <a:noAutofit/>
          </a:bodyPr>
          <a:lstStyle/>
          <a:p>
            <a:r>
              <a:rPr lang="nl-NL" sz="4800" b="1" dirty="0" smtClean="0"/>
              <a:t>Licht voor het vormen van bloemknoppen</a:t>
            </a:r>
            <a:endParaRPr lang="nl-NL" sz="48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268723" y="992606"/>
            <a:ext cx="9515783" cy="56041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3400" dirty="0" smtClean="0"/>
          </a:p>
          <a:p>
            <a:r>
              <a:rPr lang="nl-NL" sz="4400" i="1" dirty="0">
                <a:latin typeface="Arial" panose="020B0604020202020204" pitchFamily="34" charset="0"/>
                <a:cs typeface="Arial" panose="020B0604020202020204" pitchFamily="34" charset="0"/>
              </a:rPr>
              <a:t>Korte-</a:t>
            </a:r>
            <a:r>
              <a:rPr lang="nl-NL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dagplanten</a:t>
            </a:r>
            <a:r>
              <a:rPr lang="nl-NL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(KD)   </a:t>
            </a:r>
            <a:endParaRPr lang="nl-NL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Lange-</a:t>
            </a:r>
            <a:r>
              <a:rPr lang="nl-NL" sz="4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dagplanten</a:t>
            </a:r>
            <a:r>
              <a:rPr lang="nl-NL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(LD)</a:t>
            </a:r>
          </a:p>
          <a:p>
            <a:pPr marL="0" indent="0">
              <a:buNone/>
            </a:pPr>
            <a:endParaRPr lang="nl-NL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Dag-neutrale </a:t>
            </a:r>
            <a:r>
              <a:rPr lang="nl-NL" sz="4400" i="1" dirty="0">
                <a:latin typeface="Arial" panose="020B0604020202020204" pitchFamily="34" charset="0"/>
                <a:cs typeface="Arial" panose="020B0604020202020204" pitchFamily="34" charset="0"/>
              </a:rPr>
              <a:t>planten </a:t>
            </a:r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(DN) </a:t>
            </a:r>
          </a:p>
          <a:p>
            <a:pPr marL="0" indent="0">
              <a:buNone/>
            </a:pPr>
            <a:endParaRPr lang="nl-NL" dirty="0" smtClean="0"/>
          </a:p>
          <a:p>
            <a:pPr marL="0" lvl="0" indent="0">
              <a:buNone/>
            </a:pPr>
            <a:r>
              <a:rPr lang="nl-NL" sz="2600" dirty="0">
                <a:solidFill>
                  <a:prstClr val="black"/>
                </a:solidFill>
                <a:hlinkClick r:id="rId2"/>
              </a:rPr>
              <a:t>http://www.123kamerplanten.com/verzorging-tips/licht-behoefte/</a:t>
            </a:r>
            <a:endParaRPr lang="nl-NL" sz="26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nl-NL" sz="26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0940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fbeeldingsresultaat voor bolchrysa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2050" y="4494473"/>
            <a:ext cx="2369949" cy="236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716437" y="404960"/>
            <a:ext cx="10776374" cy="6453039"/>
          </a:xfrm>
        </p:spPr>
        <p:txBody>
          <a:bodyPr>
            <a:normAutofit/>
          </a:bodyPr>
          <a:lstStyle/>
          <a:p>
            <a:r>
              <a:rPr lang="nl-NL" sz="3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Korte-</a:t>
            </a:r>
            <a:r>
              <a:rPr lang="nl-NL" sz="3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dagplanten</a:t>
            </a:r>
            <a:r>
              <a:rPr lang="nl-NL" sz="3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400" b="1" dirty="0">
                <a:latin typeface="Arial" panose="020B0604020202020204" pitchFamily="34" charset="0"/>
                <a:cs typeface="Arial" panose="020B0604020202020204" pitchFamily="34" charset="0"/>
              </a:rPr>
              <a:t>(KD)</a:t>
            </a:r>
            <a:r>
              <a:rPr lang="nl-NL" sz="3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</a:t>
            </a:r>
            <a:endParaRPr lang="nl-NL" sz="3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… moeten </a:t>
            </a:r>
            <a:r>
              <a:rPr lang="nl-NL" sz="3000" dirty="0">
                <a:latin typeface="Arial" panose="020B0604020202020204" pitchFamily="34" charset="0"/>
                <a:cs typeface="Arial" panose="020B0604020202020204" pitchFamily="34" charset="0"/>
              </a:rPr>
              <a:t>voor het vormen van </a:t>
            </a:r>
            <a:r>
              <a:rPr lang="nl-NL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bloemknoppen </a:t>
            </a:r>
            <a:r>
              <a:rPr lang="nl-NL" sz="3000" dirty="0">
                <a:latin typeface="Arial" panose="020B0604020202020204" pitchFamily="34" charset="0"/>
                <a:cs typeface="Arial" panose="020B0604020202020204" pitchFamily="34" charset="0"/>
              </a:rPr>
              <a:t>minstens twaalf uur onafgebroken </a:t>
            </a:r>
            <a:r>
              <a:rPr lang="nl-NL" sz="3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in het </a:t>
            </a:r>
            <a:r>
              <a:rPr lang="nl-NL" sz="3000" u="sng" dirty="0">
                <a:latin typeface="Arial" panose="020B0604020202020204" pitchFamily="34" charset="0"/>
                <a:cs typeface="Arial" panose="020B0604020202020204" pitchFamily="34" charset="0"/>
              </a:rPr>
              <a:t>donker </a:t>
            </a:r>
            <a:r>
              <a:rPr lang="nl-NL" sz="3000" dirty="0">
                <a:latin typeface="Arial" panose="020B0604020202020204" pitchFamily="34" charset="0"/>
                <a:cs typeface="Arial" panose="020B0604020202020204" pitchFamily="34" charset="0"/>
              </a:rPr>
              <a:t>staan. </a:t>
            </a:r>
            <a:endParaRPr lang="nl-NL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Voorbeelden:                   </a:t>
            </a:r>
            <a:r>
              <a:rPr lang="nl-NL" sz="2400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Euphorbia</a:t>
            </a:r>
            <a:r>
              <a:rPr lang="nl-NL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pulcherrima</a:t>
            </a:r>
            <a:r>
              <a:rPr lang="nl-NL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kerstster) </a:t>
            </a:r>
          </a:p>
          <a:p>
            <a:pPr marL="0" indent="0">
              <a:buNone/>
            </a:pPr>
            <a:endParaRPr lang="nl-NL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nl-NL" sz="2400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Kalanchoe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Chrysanthemum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nl-NL" sz="2400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Indicum</a:t>
            </a:r>
            <a:r>
              <a:rPr lang="nl-NL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Groep)</a:t>
            </a:r>
          </a:p>
          <a:p>
            <a:pPr marL="0" indent="0">
              <a:buNone/>
            </a:pPr>
            <a:endParaRPr lang="nl-NL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24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24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Begonia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nl-NL" sz="2400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Elatior</a:t>
            </a:r>
            <a:r>
              <a:rPr lang="nl-NL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Groep) 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(Winterbloeiende begonia).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9688" y="2449716"/>
            <a:ext cx="2912573" cy="2451857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2374" y="1468174"/>
            <a:ext cx="3266314" cy="2683948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391151"/>
            <a:ext cx="2156562" cy="261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87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>
          <a:xfrm>
            <a:off x="804603" y="439524"/>
            <a:ext cx="11387397" cy="5594808"/>
          </a:xfrm>
        </p:spPr>
        <p:txBody>
          <a:bodyPr>
            <a:normAutofit/>
          </a:bodyPr>
          <a:lstStyle/>
          <a:p>
            <a:r>
              <a:rPr lang="nl-NL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Lange-</a:t>
            </a:r>
            <a:r>
              <a:rPr lang="nl-NL" sz="3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dagplanten</a:t>
            </a:r>
            <a:r>
              <a:rPr lang="nl-NL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(LD)</a:t>
            </a:r>
          </a:p>
          <a:p>
            <a:pPr marL="0" indent="0">
              <a:buNone/>
            </a:pPr>
            <a:r>
              <a:rPr lang="nl-NL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…. moeten </a:t>
            </a:r>
            <a:r>
              <a:rPr lang="nl-NL" sz="3000" dirty="0">
                <a:latin typeface="Arial" panose="020B0604020202020204" pitchFamily="34" charset="0"/>
                <a:cs typeface="Arial" panose="020B0604020202020204" pitchFamily="34" charset="0"/>
              </a:rPr>
              <a:t>minimaal twaalf tot veertien uur licht per dag hebben om </a:t>
            </a:r>
            <a:r>
              <a:rPr lang="nl-NL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bloemknoppen </a:t>
            </a:r>
            <a:r>
              <a:rPr lang="nl-NL" sz="3000" dirty="0">
                <a:latin typeface="Arial" panose="020B0604020202020204" pitchFamily="34" charset="0"/>
                <a:cs typeface="Arial" panose="020B0604020202020204" pitchFamily="34" charset="0"/>
              </a:rPr>
              <a:t>te </a:t>
            </a:r>
            <a:r>
              <a:rPr lang="nl-NL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kunnen </a:t>
            </a:r>
            <a:r>
              <a:rPr lang="nl-NL" sz="3000" dirty="0">
                <a:latin typeface="Arial" panose="020B0604020202020204" pitchFamily="34" charset="0"/>
                <a:cs typeface="Arial" panose="020B0604020202020204" pitchFamily="34" charset="0"/>
              </a:rPr>
              <a:t>vormen. </a:t>
            </a:r>
            <a:endParaRPr lang="nl-NL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Voorbeelden </a:t>
            </a:r>
            <a:r>
              <a:rPr lang="nl-NL" sz="3000" dirty="0">
                <a:latin typeface="Arial" panose="020B0604020202020204" pitchFamily="34" charset="0"/>
                <a:cs typeface="Arial" panose="020B0604020202020204" pitchFamily="34" charset="0"/>
              </a:rPr>
              <a:t>zijn</a:t>
            </a:r>
            <a:r>
              <a:rPr lang="nl-NL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:,, </a:t>
            </a:r>
          </a:p>
          <a:p>
            <a:pPr marL="0" indent="0">
              <a:buNone/>
            </a:pPr>
            <a:r>
              <a:rPr lang="nl-NL" sz="3000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Pentas</a:t>
            </a:r>
            <a:r>
              <a:rPr lang="nl-NL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</a:t>
            </a:r>
            <a:r>
              <a:rPr lang="nl-NL" sz="3000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Lavandula</a:t>
            </a:r>
            <a:r>
              <a:rPr lang="nl-NL" sz="3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nl-NL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3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r>
              <a:rPr lang="nl-NL" sz="3000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Phlox</a:t>
            </a:r>
            <a:r>
              <a:rPr lang="nl-NL" sz="3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</a:t>
            </a:r>
            <a:r>
              <a:rPr lang="nl-NL" sz="3000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Pachystachys</a:t>
            </a:r>
            <a:endParaRPr lang="nl-NL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dirty="0" smtClean="0"/>
          </a:p>
          <a:p>
            <a:pPr marL="0" lvl="0" indent="0">
              <a:buNone/>
            </a:pPr>
            <a:endParaRPr lang="nl-NL" sz="26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nl-NL" sz="26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76832"/>
            <a:ext cx="2740424" cy="3681167"/>
          </a:xfrm>
          <a:prstGeom prst="rect">
            <a:avLst/>
          </a:prstGeom>
        </p:spPr>
      </p:pic>
      <p:pic>
        <p:nvPicPr>
          <p:cNvPr id="3074" name="Picture 2" descr="Gerelateerde afbeel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276" y="3176832"/>
            <a:ext cx="2476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erelateerde afbeeld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254" y="4074807"/>
            <a:ext cx="3818192" cy="278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2730" y="3741205"/>
            <a:ext cx="2369270" cy="311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75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>
          <a:xfrm>
            <a:off x="1109057" y="318988"/>
            <a:ext cx="10134331" cy="2778775"/>
          </a:xfrm>
        </p:spPr>
        <p:txBody>
          <a:bodyPr>
            <a:normAutofit fontScale="92500" lnSpcReduction="10000"/>
          </a:bodyPr>
          <a:lstStyle/>
          <a:p>
            <a:r>
              <a:rPr lang="nl-NL" sz="3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Dag-neutrale </a:t>
            </a:r>
            <a:r>
              <a:rPr lang="nl-NL" sz="3400" b="1" i="1" dirty="0">
                <a:latin typeface="Arial" panose="020B0604020202020204" pitchFamily="34" charset="0"/>
                <a:cs typeface="Arial" panose="020B0604020202020204" pitchFamily="34" charset="0"/>
              </a:rPr>
              <a:t>planten </a:t>
            </a:r>
            <a:r>
              <a:rPr lang="nl-NL" sz="3400" b="1" dirty="0">
                <a:latin typeface="Arial" panose="020B0604020202020204" pitchFamily="34" charset="0"/>
                <a:cs typeface="Arial" panose="020B0604020202020204" pitchFamily="34" charset="0"/>
              </a:rPr>
              <a:t>(DN) </a:t>
            </a:r>
            <a:endParaRPr lang="nl-NL" sz="3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Het maakt voor 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de knopvorming niet uit hoeveel licht zij op een dag krijgen</a:t>
            </a:r>
            <a:r>
              <a:rPr 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(Vaak bloemknopaanleg onder invloed van een warmte of koude periode)</a:t>
            </a:r>
          </a:p>
          <a:p>
            <a:pPr marL="0" indent="0">
              <a:buNone/>
            </a:pPr>
            <a:r>
              <a:rPr lang="nl-NL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Voorbeelden: </a:t>
            </a:r>
            <a:r>
              <a:rPr lang="nl-NL" sz="3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Tomaat, Braam, </a:t>
            </a:r>
            <a:r>
              <a:rPr lang="nl-NL" sz="3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Aardbei</a:t>
            </a:r>
            <a:r>
              <a:rPr lang="nl-NL" sz="3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Roos, Appel</a:t>
            </a:r>
            <a:endParaRPr lang="nl-NL" sz="3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nl-NL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2050" name="Picture 2" descr="Afbeeldingsresultaat voor appelboom met vruc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063" y="4817097"/>
            <a:ext cx="3493937" cy="204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erelateerde afbeeld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6729" y="2251483"/>
            <a:ext cx="3231552" cy="2423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Gerelateerde afbeeld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962" y="3266501"/>
            <a:ext cx="2947424" cy="221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097763"/>
            <a:ext cx="2771192" cy="2197359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9169" y="4544008"/>
            <a:ext cx="2561710" cy="224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23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7160"/>
            <a:ext cx="12192000" cy="808789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08631" y="244355"/>
            <a:ext cx="2888411" cy="1179003"/>
          </a:xfrm>
        </p:spPr>
        <p:txBody>
          <a:bodyPr>
            <a:normAutofit/>
          </a:bodyPr>
          <a:lstStyle/>
          <a:p>
            <a:r>
              <a:rPr lang="nl-NL" sz="4800" b="1" dirty="0" smtClean="0"/>
              <a:t>Bladval</a:t>
            </a:r>
            <a:endParaRPr lang="nl-NL" sz="48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71101" y="5351546"/>
            <a:ext cx="10963469" cy="15997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3600" dirty="0" smtClean="0"/>
          </a:p>
          <a:p>
            <a:pPr marL="0" indent="0">
              <a:buNone/>
            </a:pPr>
            <a:r>
              <a:rPr lang="nl-NL" sz="4000" dirty="0" smtClean="0"/>
              <a:t>Doel van de bladval is om uitdroging te voorkomen.</a:t>
            </a:r>
            <a:endParaRPr lang="nl-NL" sz="4000" dirty="0"/>
          </a:p>
        </p:txBody>
      </p:sp>
      <p:sp>
        <p:nvSpPr>
          <p:cNvPr id="6" name="Rechthoek 5"/>
          <p:cNvSpPr/>
          <p:nvPr/>
        </p:nvSpPr>
        <p:spPr>
          <a:xfrm>
            <a:off x="3862873" y="219710"/>
            <a:ext cx="4217438" cy="120364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145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erelateerde afbeel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9" y="2027211"/>
            <a:ext cx="6438123" cy="483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3645" y="2027211"/>
            <a:ext cx="4607816" cy="3395233"/>
          </a:xfrm>
          <a:prstGeom prst="rect">
            <a:avLst/>
          </a:prstGeom>
        </p:spPr>
      </p:pic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875522" y="239421"/>
            <a:ext cx="10918371" cy="26559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600" dirty="0" smtClean="0"/>
              <a:t>Door </a:t>
            </a:r>
            <a:r>
              <a:rPr lang="nl-NL" sz="3600" u="sng" dirty="0" smtClean="0"/>
              <a:t>kortere dagen </a:t>
            </a:r>
            <a:r>
              <a:rPr lang="nl-NL" sz="3600" dirty="0" smtClean="0"/>
              <a:t>en </a:t>
            </a:r>
            <a:r>
              <a:rPr lang="nl-NL" sz="3600" u="sng" dirty="0" smtClean="0"/>
              <a:t>lagere temperaturen </a:t>
            </a:r>
            <a:r>
              <a:rPr lang="nl-NL" sz="3600" dirty="0"/>
              <a:t>ontstaat </a:t>
            </a:r>
            <a:r>
              <a:rPr lang="nl-NL" sz="3600" u="sng" dirty="0" err="1" smtClean="0"/>
              <a:t>verkurking</a:t>
            </a:r>
            <a:r>
              <a:rPr lang="nl-NL" sz="3600" dirty="0" smtClean="0"/>
              <a:t> aan de bladsteel waardoor loofbomen, vaste planten en heesters hun blad laten vallen. </a:t>
            </a:r>
          </a:p>
        </p:txBody>
      </p:sp>
      <p:sp>
        <p:nvSpPr>
          <p:cNvPr id="7" name="Rechthoek 6"/>
          <p:cNvSpPr/>
          <p:nvPr/>
        </p:nvSpPr>
        <p:spPr>
          <a:xfrm>
            <a:off x="298579" y="6718041"/>
            <a:ext cx="6568752" cy="139959"/>
          </a:xfrm>
          <a:prstGeom prst="rect">
            <a:avLst/>
          </a:prstGeom>
          <a:solidFill>
            <a:srgbClr val="FF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837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124199" y="327803"/>
            <a:ext cx="7305136" cy="679761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NL" sz="8000" dirty="0" smtClean="0"/>
              <a:t>  Licht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8000" dirty="0" smtClean="0"/>
              <a:t>  Lucht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8000" dirty="0" smtClean="0"/>
              <a:t>  Water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8000" dirty="0" smtClean="0"/>
              <a:t>  Temperatuur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8000" dirty="0" smtClean="0"/>
              <a:t>  Voeding</a:t>
            </a:r>
            <a:endParaRPr lang="nl-NL" sz="8000" dirty="0"/>
          </a:p>
        </p:txBody>
      </p:sp>
    </p:spTree>
    <p:extLst>
      <p:ext uri="{BB962C8B-B14F-4D97-AF65-F5344CB8AC3E}">
        <p14:creationId xmlns:p14="http://schemas.microsoft.com/office/powerpoint/2010/main" val="231033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744893" y="3318523"/>
            <a:ext cx="10571583" cy="1645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4800" dirty="0" smtClean="0"/>
              <a:t>Waarom is Licht belangrijk voor planten?</a:t>
            </a:r>
            <a:endParaRPr lang="nl-NL" sz="4800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2878448" y="725851"/>
            <a:ext cx="6304472" cy="1282520"/>
          </a:xfrm>
        </p:spPr>
        <p:txBody>
          <a:bodyPr>
            <a:noAutofit/>
          </a:bodyPr>
          <a:lstStyle/>
          <a:p>
            <a:r>
              <a:rPr lang="nl-NL" sz="5400" b="1" dirty="0"/>
              <a:t>1</a:t>
            </a:r>
            <a:r>
              <a:rPr lang="nl-NL" sz="5400" b="1" dirty="0" smtClean="0"/>
              <a:t>.   Groeifactor Licht</a:t>
            </a:r>
            <a:endParaRPr lang="nl-NL" sz="5400" b="1" dirty="0"/>
          </a:p>
        </p:txBody>
      </p:sp>
      <p:sp>
        <p:nvSpPr>
          <p:cNvPr id="7" name="Rechthoek 6"/>
          <p:cNvSpPr/>
          <p:nvPr/>
        </p:nvSpPr>
        <p:spPr>
          <a:xfrm>
            <a:off x="2071396" y="624095"/>
            <a:ext cx="7576457" cy="165151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305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40061" y="1199073"/>
            <a:ext cx="7510642" cy="5194989"/>
          </a:xfrm>
        </p:spPr>
        <p:txBody>
          <a:bodyPr>
            <a:normAutofit/>
          </a:bodyPr>
          <a:lstStyle/>
          <a:p>
            <a:r>
              <a:rPr lang="nl-NL" sz="3200" b="1" dirty="0" smtClean="0"/>
              <a:t>Zonder licht is er geen </a:t>
            </a:r>
            <a:r>
              <a:rPr lang="nl-NL" sz="3200" b="1" dirty="0"/>
              <a:t>fotosynthese </a:t>
            </a:r>
            <a:r>
              <a:rPr lang="nl-NL" sz="3200" b="1" dirty="0" smtClean="0"/>
              <a:t>mogelijk, geen eigen voeding / suikers, dus gaat hij dood</a:t>
            </a:r>
          </a:p>
          <a:p>
            <a:pPr marL="0" indent="0">
              <a:buNone/>
            </a:pPr>
            <a:endParaRPr lang="nl-NL" sz="3200" b="1" dirty="0"/>
          </a:p>
          <a:p>
            <a:pPr marL="0" indent="0">
              <a:buNone/>
            </a:pPr>
            <a:endParaRPr lang="nl-NL" sz="3200" b="1" dirty="0" smtClean="0"/>
          </a:p>
          <a:p>
            <a:r>
              <a:rPr lang="nl-NL" sz="3200" b="1" dirty="0" smtClean="0"/>
              <a:t>Wortels hebben suikers nodig om te werken / groeien</a:t>
            </a:r>
          </a:p>
          <a:p>
            <a:pPr marL="0" indent="0">
              <a:buNone/>
            </a:pPr>
            <a:endParaRPr lang="nl-NL" sz="800" b="1" dirty="0" smtClean="0"/>
          </a:p>
          <a:p>
            <a:endParaRPr lang="nl-NL" b="1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0869" y="863249"/>
            <a:ext cx="2996242" cy="5408155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11389745" y="4140680"/>
            <a:ext cx="707366" cy="206171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454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91138" y="337133"/>
            <a:ext cx="6537385" cy="1389030"/>
          </a:xfrm>
        </p:spPr>
        <p:txBody>
          <a:bodyPr/>
          <a:lstStyle/>
          <a:p>
            <a:r>
              <a:rPr lang="nl-NL" dirty="0" smtClean="0"/>
              <a:t>Hoe ‘werkt’ een plant?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199" y="1825624"/>
            <a:ext cx="3248609" cy="1104187"/>
          </a:xfrm>
        </p:spPr>
        <p:txBody>
          <a:bodyPr>
            <a:noAutofit/>
          </a:bodyPr>
          <a:lstStyle/>
          <a:p>
            <a:r>
              <a:rPr lang="nl-NL" sz="4400" u="sng" dirty="0" smtClean="0"/>
              <a:t>Overdag</a:t>
            </a:r>
            <a:r>
              <a:rPr lang="nl-NL" sz="4400" dirty="0" smtClean="0"/>
              <a:t>:</a:t>
            </a:r>
            <a:endParaRPr lang="nl-NL" sz="4400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838199" y="2891232"/>
            <a:ext cx="347500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 smtClean="0"/>
              <a:t>Fotosynthese</a:t>
            </a:r>
            <a:endParaRPr lang="nl-NL" b="1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1815588" y="3964254"/>
            <a:ext cx="398540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 smtClean="0"/>
              <a:t>=   Assimilatie</a:t>
            </a:r>
            <a:endParaRPr lang="nl-NL" b="1" dirty="0"/>
          </a:p>
        </p:txBody>
      </p:sp>
      <p:sp>
        <p:nvSpPr>
          <p:cNvPr id="6" name="Rechthoek 5"/>
          <p:cNvSpPr/>
          <p:nvPr/>
        </p:nvSpPr>
        <p:spPr>
          <a:xfrm>
            <a:off x="718457" y="6237772"/>
            <a:ext cx="111967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http://www.schooltv.nl/video/fotosynthese-hoe-een-plant-glucose-en-zuurstof-maakt/#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q=fotosynthese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Tijdelijke aanduiding voor inhoud 3" descr="afbeeldi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243" y="1935429"/>
            <a:ext cx="6766560" cy="40576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hthoek 7"/>
          <p:cNvSpPr/>
          <p:nvPr/>
        </p:nvSpPr>
        <p:spPr>
          <a:xfrm>
            <a:off x="1815588" y="205889"/>
            <a:ext cx="6912935" cy="15202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780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31504" y="542731"/>
            <a:ext cx="3108649" cy="1094857"/>
          </a:xfrm>
        </p:spPr>
        <p:txBody>
          <a:bodyPr>
            <a:normAutofit/>
          </a:bodyPr>
          <a:lstStyle/>
          <a:p>
            <a:r>
              <a:rPr lang="nl-NL" sz="4400" u="sng" dirty="0" smtClean="0"/>
              <a:t>‘s Nachts:</a:t>
            </a:r>
            <a:endParaRPr lang="nl-NL" sz="4400" u="sng" dirty="0"/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931504" y="2136645"/>
            <a:ext cx="3108649" cy="1094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4400" dirty="0" smtClean="0"/>
              <a:t>Dissimilatie</a:t>
            </a:r>
            <a:endParaRPr lang="nl-NL" sz="4400" dirty="0"/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931504" y="3032350"/>
            <a:ext cx="6634066" cy="109485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4400" dirty="0" smtClean="0"/>
              <a:t>  = Ademhaling / verbranding</a:t>
            </a:r>
            <a:endParaRPr lang="nl-NL" sz="4400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8971" y="1153821"/>
            <a:ext cx="3793770" cy="4982007"/>
          </a:xfrm>
          <a:prstGeom prst="rect">
            <a:avLst/>
          </a:prstGeom>
        </p:spPr>
      </p:pic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692018" y="5022914"/>
            <a:ext cx="6873552" cy="12752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4400" dirty="0" smtClean="0">
                <a:solidFill>
                  <a:schemeClr val="accent1">
                    <a:lumMod val="50000"/>
                  </a:schemeClr>
                </a:solidFill>
              </a:rPr>
              <a:t>Suikers + Zuurstof  </a:t>
            </a:r>
            <a:r>
              <a:rPr lang="nl-NL" sz="4400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 koolzuurgas + water + energie</a:t>
            </a:r>
            <a:endParaRPr lang="nl-NL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11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64285" y="1443070"/>
            <a:ext cx="11034882" cy="3082278"/>
          </a:xfrm>
        </p:spPr>
        <p:txBody>
          <a:bodyPr>
            <a:normAutofit/>
          </a:bodyPr>
          <a:lstStyle/>
          <a:p>
            <a:r>
              <a:rPr lang="nl-NL" sz="3600" dirty="0" smtClean="0"/>
              <a:t>…... planten moeten groeien.</a:t>
            </a:r>
          </a:p>
          <a:p>
            <a:r>
              <a:rPr lang="nl-NL" sz="3600" dirty="0" smtClean="0"/>
              <a:t>…... planten </a:t>
            </a:r>
            <a:r>
              <a:rPr lang="nl-NL" sz="3600" dirty="0" smtClean="0">
                <a:sym typeface="Wingdings" panose="05000000000000000000" pitchFamily="2" charset="2"/>
              </a:rPr>
              <a:t>bloemknoppen moeten maken om           	 te bloeien.</a:t>
            </a:r>
          </a:p>
          <a:p>
            <a:pPr marL="0" indent="0">
              <a:buNone/>
            </a:pPr>
            <a:endParaRPr lang="nl-NL" sz="8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NL" sz="8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NL" sz="3600" dirty="0" smtClean="0"/>
              <a:t>Het soort plant </a:t>
            </a:r>
            <a:r>
              <a:rPr lang="nl-NL" sz="3600" dirty="0" smtClean="0"/>
              <a:t>bepaalt </a:t>
            </a:r>
            <a:r>
              <a:rPr lang="nl-NL" sz="3600" dirty="0" smtClean="0"/>
              <a:t>wat de juiste hoeveelheid licht is.</a:t>
            </a:r>
          </a:p>
          <a:p>
            <a:endParaRPr lang="nl-NL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066922" y="117506"/>
            <a:ext cx="9110662" cy="1325563"/>
          </a:xfrm>
        </p:spPr>
        <p:txBody>
          <a:bodyPr>
            <a:noAutofit/>
          </a:bodyPr>
          <a:lstStyle/>
          <a:p>
            <a:r>
              <a:rPr lang="nl-NL" b="1" dirty="0" smtClean="0"/>
              <a:t>Licht voor planten omdat ……</a:t>
            </a:r>
            <a:endParaRPr lang="nl-NL" b="1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32473"/>
            <a:ext cx="2453951" cy="2425527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2969" y="4432473"/>
            <a:ext cx="3159409" cy="2435289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1212" y="4432473"/>
            <a:ext cx="2975288" cy="2435289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2785" y="4422710"/>
            <a:ext cx="3181350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94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inhoud 8"/>
          <p:cNvSpPr>
            <a:spLocks noGrp="1"/>
          </p:cNvSpPr>
          <p:nvPr>
            <p:ph idx="1"/>
          </p:nvPr>
        </p:nvSpPr>
        <p:spPr>
          <a:xfrm>
            <a:off x="1034143" y="1951070"/>
            <a:ext cx="10515600" cy="4637412"/>
          </a:xfrm>
        </p:spPr>
        <p:txBody>
          <a:bodyPr>
            <a:normAutofit lnSpcReduction="10000"/>
          </a:bodyPr>
          <a:lstStyle/>
          <a:p>
            <a:pPr lvl="0">
              <a:buFontTx/>
              <a:buChar char="-"/>
            </a:pPr>
            <a:r>
              <a:rPr lang="nl-NL" sz="3600" b="1" dirty="0" smtClean="0">
                <a:solidFill>
                  <a:prstClr val="black"/>
                </a:solidFill>
              </a:rPr>
              <a:t>Volle </a:t>
            </a:r>
            <a:r>
              <a:rPr lang="nl-NL" sz="3600" b="1" dirty="0">
                <a:solidFill>
                  <a:prstClr val="black"/>
                </a:solidFill>
              </a:rPr>
              <a:t>zon </a:t>
            </a:r>
            <a:r>
              <a:rPr lang="nl-NL" sz="3600" dirty="0">
                <a:solidFill>
                  <a:prstClr val="black"/>
                </a:solidFill>
                <a:sym typeface="Wingdings" panose="05000000000000000000" pitchFamily="2" charset="2"/>
              </a:rPr>
              <a:t> </a:t>
            </a:r>
            <a:r>
              <a:rPr lang="nl-NL" sz="3600" dirty="0">
                <a:solidFill>
                  <a:prstClr val="black"/>
                </a:solidFill>
              </a:rPr>
              <a:t>direct zonlicht </a:t>
            </a:r>
            <a:r>
              <a:rPr lang="nl-NL" sz="3600" dirty="0" smtClean="0">
                <a:solidFill>
                  <a:prstClr val="black"/>
                </a:solidFill>
              </a:rPr>
              <a:t>(</a:t>
            </a:r>
            <a:r>
              <a:rPr lang="nl-NL" sz="3600" dirty="0" smtClean="0">
                <a:solidFill>
                  <a:schemeClr val="accent1">
                    <a:lumMod val="50000"/>
                  </a:schemeClr>
                </a:solidFill>
              </a:rPr>
              <a:t>een plaats </a:t>
            </a:r>
            <a:r>
              <a:rPr lang="nl-NL" sz="3600" dirty="0">
                <a:solidFill>
                  <a:schemeClr val="accent1">
                    <a:lumMod val="50000"/>
                  </a:schemeClr>
                </a:solidFill>
              </a:rPr>
              <a:t>op het zuiden</a:t>
            </a:r>
            <a:r>
              <a:rPr lang="nl-NL" sz="3600" dirty="0" smtClean="0">
                <a:solidFill>
                  <a:prstClr val="black"/>
                </a:solidFill>
              </a:rPr>
              <a:t>)</a:t>
            </a:r>
          </a:p>
          <a:p>
            <a:pPr lvl="0">
              <a:buFontTx/>
              <a:buChar char="-"/>
            </a:pPr>
            <a:endParaRPr lang="nl-NL" sz="3600" dirty="0">
              <a:solidFill>
                <a:prstClr val="black"/>
              </a:solidFill>
            </a:endParaRPr>
          </a:p>
          <a:p>
            <a:pPr lvl="0">
              <a:buFontTx/>
              <a:buChar char="-"/>
            </a:pPr>
            <a:r>
              <a:rPr lang="nl-NL" sz="3600" b="1" dirty="0">
                <a:solidFill>
                  <a:prstClr val="black"/>
                </a:solidFill>
              </a:rPr>
              <a:t>Halfschaduw</a:t>
            </a:r>
            <a:r>
              <a:rPr lang="nl-NL" sz="3600" dirty="0">
                <a:solidFill>
                  <a:prstClr val="black"/>
                </a:solidFill>
              </a:rPr>
              <a:t> </a:t>
            </a:r>
            <a:r>
              <a:rPr lang="nl-NL" sz="3600" dirty="0">
                <a:solidFill>
                  <a:prstClr val="black"/>
                </a:solidFill>
                <a:sym typeface="Wingdings" panose="05000000000000000000" pitchFamily="2" charset="2"/>
              </a:rPr>
              <a:t> geen direct zonlicht </a:t>
            </a:r>
            <a:endParaRPr lang="nl-NL" sz="3600" dirty="0" smtClean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0" lvl="0" indent="0">
              <a:buNone/>
            </a:pPr>
            <a:r>
              <a:rPr lang="nl-NL" sz="3600" dirty="0">
                <a:solidFill>
                  <a:prstClr val="black"/>
                </a:solidFill>
                <a:sym typeface="Wingdings" panose="05000000000000000000" pitchFamily="2" charset="2"/>
              </a:rPr>
              <a:t>	</a:t>
            </a:r>
            <a:r>
              <a:rPr lang="nl-NL" sz="3600" dirty="0" smtClean="0">
                <a:solidFill>
                  <a:prstClr val="black"/>
                </a:solidFill>
                <a:sym typeface="Wingdings" panose="05000000000000000000" pitchFamily="2" charset="2"/>
              </a:rPr>
              <a:t>(</a:t>
            </a:r>
            <a:r>
              <a:rPr lang="nl-NL" sz="3600" dirty="0">
                <a:solidFill>
                  <a:prstClr val="black"/>
                </a:solidFill>
                <a:sym typeface="Wingdings" panose="05000000000000000000" pitchFamily="2" charset="2"/>
              </a:rPr>
              <a:t>wel veel licht en </a:t>
            </a:r>
            <a:r>
              <a:rPr lang="nl-NL" sz="3600" dirty="0" smtClean="0">
                <a:solidFill>
                  <a:prstClr val="black"/>
                </a:solidFill>
                <a:sym typeface="Wingdings" panose="05000000000000000000" pitchFamily="2" charset="2"/>
              </a:rPr>
              <a:t>ochtendzon of avondzon</a:t>
            </a:r>
            <a:r>
              <a:rPr lang="nl-NL" sz="3600" dirty="0">
                <a:solidFill>
                  <a:prstClr val="black"/>
                </a:solidFill>
                <a:sym typeface="Wingdings" panose="05000000000000000000" pitchFamily="2" charset="2"/>
              </a:rPr>
              <a:t>) </a:t>
            </a:r>
            <a:endParaRPr lang="nl-NL" sz="3600" dirty="0" smtClean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0" lvl="0" indent="0">
              <a:buNone/>
            </a:pPr>
            <a:r>
              <a:rPr lang="nl-NL" sz="3600" dirty="0">
                <a:solidFill>
                  <a:prstClr val="black"/>
                </a:solidFill>
                <a:sym typeface="Wingdings" panose="05000000000000000000" pitchFamily="2" charset="2"/>
              </a:rPr>
              <a:t>	</a:t>
            </a:r>
            <a:r>
              <a:rPr lang="nl-NL" sz="3600" dirty="0" smtClean="0">
                <a:solidFill>
                  <a:prstClr val="black"/>
                </a:solidFill>
                <a:sym typeface="Wingdings" panose="05000000000000000000" pitchFamily="2" charset="2"/>
              </a:rPr>
              <a:t>(</a:t>
            </a:r>
            <a:r>
              <a:rPr lang="nl-NL" sz="3600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plaats op het oosten of westen</a:t>
            </a:r>
            <a:r>
              <a:rPr lang="nl-NL" sz="3600" dirty="0" smtClean="0">
                <a:solidFill>
                  <a:prstClr val="black"/>
                </a:solidFill>
                <a:sym typeface="Wingdings" panose="05000000000000000000" pitchFamily="2" charset="2"/>
              </a:rPr>
              <a:t>)</a:t>
            </a:r>
          </a:p>
          <a:p>
            <a:pPr marL="0" lvl="0" indent="0">
              <a:buNone/>
            </a:pPr>
            <a:endParaRPr lang="nl-NL" sz="36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0" lvl="0" indent="0">
              <a:buNone/>
            </a:pPr>
            <a:r>
              <a:rPr lang="nl-NL" sz="3600" dirty="0">
                <a:solidFill>
                  <a:prstClr val="black"/>
                </a:solidFill>
                <a:sym typeface="Wingdings" panose="05000000000000000000" pitchFamily="2" charset="2"/>
              </a:rPr>
              <a:t>- </a:t>
            </a:r>
            <a:r>
              <a:rPr lang="nl-NL" sz="3600" b="1" dirty="0">
                <a:solidFill>
                  <a:prstClr val="black"/>
                </a:solidFill>
                <a:sym typeface="Wingdings" panose="05000000000000000000" pitchFamily="2" charset="2"/>
              </a:rPr>
              <a:t>Schaduw</a:t>
            </a:r>
            <a:r>
              <a:rPr lang="nl-NL" sz="3600" dirty="0">
                <a:solidFill>
                  <a:prstClr val="black"/>
                </a:solidFill>
                <a:sym typeface="Wingdings" panose="05000000000000000000" pitchFamily="2" charset="2"/>
              </a:rPr>
              <a:t>  minder sterke lichtinval en geen zon </a:t>
            </a:r>
            <a:r>
              <a:rPr lang="nl-NL" sz="3600" dirty="0" smtClean="0">
                <a:solidFill>
                  <a:prstClr val="black"/>
                </a:solidFill>
                <a:sym typeface="Wingdings" panose="05000000000000000000" pitchFamily="2" charset="2"/>
              </a:rPr>
              <a:t>	(</a:t>
            </a:r>
            <a:r>
              <a:rPr lang="nl-NL" sz="3600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plaats op het noorden</a:t>
            </a:r>
            <a:r>
              <a:rPr lang="nl-NL" sz="3600" dirty="0">
                <a:solidFill>
                  <a:prstClr val="black"/>
                </a:solidFill>
                <a:sym typeface="Wingdings" panose="05000000000000000000" pitchFamily="2" charset="2"/>
              </a:rPr>
              <a:t>)</a:t>
            </a:r>
            <a:endParaRPr lang="nl-NL" sz="3600" dirty="0">
              <a:solidFill>
                <a:prstClr val="black"/>
              </a:solidFill>
            </a:endParaRPr>
          </a:p>
          <a:p>
            <a:endParaRPr lang="nl-NL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2623020" y="180618"/>
            <a:ext cx="4981429" cy="1405586"/>
          </a:xfrm>
        </p:spPr>
        <p:txBody>
          <a:bodyPr>
            <a:noAutofit/>
          </a:bodyPr>
          <a:lstStyle/>
          <a:p>
            <a:r>
              <a:rPr lang="nl-NL" b="1" dirty="0" smtClean="0"/>
              <a:t>Indeling lichtsterkte:</a:t>
            </a:r>
            <a:endParaRPr lang="nl-NL" b="1" dirty="0"/>
          </a:p>
        </p:txBody>
      </p:sp>
      <p:sp>
        <p:nvSpPr>
          <p:cNvPr id="11" name="Rechthoek 10"/>
          <p:cNvSpPr/>
          <p:nvPr/>
        </p:nvSpPr>
        <p:spPr>
          <a:xfrm>
            <a:off x="2174033" y="93307"/>
            <a:ext cx="5747658" cy="14928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2410" y="0"/>
            <a:ext cx="2169590" cy="195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07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13993" y="219029"/>
            <a:ext cx="9293289" cy="1469813"/>
          </a:xfrm>
        </p:spPr>
        <p:txBody>
          <a:bodyPr>
            <a:noAutofit/>
          </a:bodyPr>
          <a:lstStyle/>
          <a:p>
            <a:r>
              <a:rPr lang="nl-NL" b="1" dirty="0"/>
              <a:t>De eenheid </a:t>
            </a:r>
            <a:r>
              <a:rPr lang="nl-NL" b="1" dirty="0" smtClean="0"/>
              <a:t>van lichtsterkte is </a:t>
            </a:r>
            <a:r>
              <a:rPr lang="nl-NL" b="1" u="sng" dirty="0" smtClean="0"/>
              <a:t>Lux</a:t>
            </a:r>
            <a:r>
              <a:rPr lang="nl-NL" b="1" dirty="0" smtClean="0"/>
              <a:t>. </a:t>
            </a:r>
            <a:endParaRPr lang="nl-NL" b="1" dirty="0"/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6807522"/>
              </p:ext>
            </p:extLst>
          </p:nvPr>
        </p:nvGraphicFramePr>
        <p:xfrm>
          <a:off x="2313993" y="1774515"/>
          <a:ext cx="7662246" cy="4411681"/>
        </p:xfrm>
        <a:graphic>
          <a:graphicData uri="http://schemas.openxmlformats.org/drawingml/2006/table">
            <a:tbl>
              <a:tblPr/>
              <a:tblGrid>
                <a:gridCol w="38311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311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19396">
                <a:tc>
                  <a:txBody>
                    <a:bodyPr/>
                    <a:lstStyle/>
                    <a:p>
                      <a:r>
                        <a:rPr lang="nl-NL" dirty="0">
                          <a:effectLst/>
                        </a:rPr>
                        <a:t>Zonlicht</a:t>
                      </a:r>
                    </a:p>
                  </a:txBody>
                  <a:tcPr anchor="ctr">
                    <a:lnL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effectLst/>
                        </a:rPr>
                        <a:t>100000 - 130000 lux</a:t>
                      </a:r>
                    </a:p>
                  </a:txBody>
                  <a:tcPr anchor="ctr">
                    <a:lnL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4089">
                <a:tc>
                  <a:txBody>
                    <a:bodyPr/>
                    <a:lstStyle/>
                    <a:p>
                      <a:r>
                        <a:rPr lang="nl-NL" dirty="0">
                          <a:effectLst/>
                        </a:rPr>
                        <a:t>Daglicht (indirect zonlicht)</a:t>
                      </a:r>
                    </a:p>
                  </a:txBody>
                  <a:tcPr anchor="ctr">
                    <a:lnL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effectLst/>
                        </a:rPr>
                        <a:t>10000 - 20000 lux</a:t>
                      </a:r>
                    </a:p>
                  </a:txBody>
                  <a:tcPr anchor="ctr">
                    <a:lnL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4769">
                <a:tc>
                  <a:txBody>
                    <a:bodyPr/>
                    <a:lstStyle/>
                    <a:p>
                      <a:pPr lvl="0" algn="l"/>
                      <a:endParaRPr lang="nl-NL" dirty="0" smtClean="0">
                        <a:effectLst/>
                      </a:endParaRPr>
                    </a:p>
                    <a:p>
                      <a:pPr lvl="0" algn="l"/>
                      <a:r>
                        <a:rPr lang="nl-NL" dirty="0" smtClean="0">
                          <a:effectLst/>
                        </a:rPr>
                        <a:t>Bewolkte dag</a:t>
                      </a:r>
                    </a:p>
                    <a:p>
                      <a:endParaRPr lang="nl-NL" dirty="0"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>
                          <a:effectLst/>
                        </a:rPr>
                        <a:t>1000 lux</a:t>
                      </a:r>
                    </a:p>
                  </a:txBody>
                  <a:tcPr anchor="ctr">
                    <a:lnL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9396">
                <a:tc>
                  <a:txBody>
                    <a:bodyPr/>
                    <a:lstStyle/>
                    <a:p>
                      <a:r>
                        <a:rPr lang="nl-NL">
                          <a:effectLst/>
                        </a:rPr>
                        <a:t>Donkere schemering</a:t>
                      </a:r>
                    </a:p>
                  </a:txBody>
                  <a:tcPr anchor="ctr">
                    <a:lnL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effectLst/>
                        </a:rPr>
                        <a:t>1 lux</a:t>
                      </a:r>
                    </a:p>
                  </a:txBody>
                  <a:tcPr anchor="ctr">
                    <a:lnL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0784">
                <a:tc>
                  <a:txBody>
                    <a:bodyPr/>
                    <a:lstStyle/>
                    <a:p>
                      <a:endParaRPr lang="nl-NL" dirty="0" smtClean="0">
                        <a:effectLst/>
                      </a:endParaRPr>
                    </a:p>
                    <a:p>
                      <a:r>
                        <a:rPr lang="nl-NL" dirty="0" smtClean="0">
                          <a:effectLst/>
                        </a:rPr>
                        <a:t>Volle maan</a:t>
                      </a:r>
                    </a:p>
                    <a:p>
                      <a:endParaRPr lang="nl-NL" dirty="0"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effectLst/>
                        </a:rPr>
                        <a:t>0,1 lux</a:t>
                      </a:r>
                    </a:p>
                  </a:txBody>
                  <a:tcPr anchor="ctr">
                    <a:lnL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673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1957</TotalTime>
  <Words>336</Words>
  <Application>Microsoft Office PowerPoint</Application>
  <PresentationFormat>Breedbeeld</PresentationFormat>
  <Paragraphs>86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Verdana</vt:lpstr>
      <vt:lpstr>Wingdings</vt:lpstr>
      <vt:lpstr>Kantoorthema</vt:lpstr>
      <vt:lpstr>Groeifactoren</vt:lpstr>
      <vt:lpstr>PowerPoint-presentatie</vt:lpstr>
      <vt:lpstr>1.   Groeifactor Licht</vt:lpstr>
      <vt:lpstr>PowerPoint-presentatie</vt:lpstr>
      <vt:lpstr>Hoe ‘werkt’ een plant?</vt:lpstr>
      <vt:lpstr>PowerPoint-presentatie</vt:lpstr>
      <vt:lpstr>Licht voor planten omdat ……</vt:lpstr>
      <vt:lpstr>Indeling lichtsterkte:</vt:lpstr>
      <vt:lpstr>De eenheid van lichtsterkte is Lux. </vt:lpstr>
      <vt:lpstr>PowerPoint-presentatie</vt:lpstr>
      <vt:lpstr>Licht voor het vormen van bloemknoppen</vt:lpstr>
      <vt:lpstr>PowerPoint-presentatie</vt:lpstr>
      <vt:lpstr>PowerPoint-presentatie</vt:lpstr>
      <vt:lpstr>PowerPoint-presentatie</vt:lpstr>
      <vt:lpstr>Bladval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Groeifactoren Lucht en licht.</dc:title>
  <dc:creator>lieke jansen</dc:creator>
  <cp:lastModifiedBy>Coby van Otterdijk</cp:lastModifiedBy>
  <cp:revision>97</cp:revision>
  <dcterms:created xsi:type="dcterms:W3CDTF">2015-03-03T13:11:49Z</dcterms:created>
  <dcterms:modified xsi:type="dcterms:W3CDTF">2018-01-08T16:30:49Z</dcterms:modified>
</cp:coreProperties>
</file>